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8" r:id="rId3"/>
    <p:sldId id="269" r:id="rId4"/>
    <p:sldId id="270" r:id="rId5"/>
    <p:sldId id="272" r:id="rId6"/>
    <p:sldId id="273" r:id="rId7"/>
    <p:sldId id="271" r:id="rId8"/>
  </p:sldIdLst>
  <p:sldSz cx="9144000" cy="6858000" type="screen4x3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24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-1" y="0"/>
            <a:ext cx="3829761" cy="7227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dirty="0"/>
              <a:t>UNS – DCIC- Administración de Proyectos de Software</a:t>
            </a:r>
          </a:p>
          <a:p>
            <a:r>
              <a:rPr lang="es-ES" dirty="0"/>
              <a:t>Año 2016</a:t>
            </a:r>
          </a:p>
          <a:p>
            <a:r>
              <a:rPr lang="es-ES" dirty="0" smtClean="0"/>
              <a:t>Estructura de Descomposición de Proyectos (WBS)</a:t>
            </a:r>
            <a:endParaRPr lang="es-ES" dirty="0"/>
          </a:p>
          <a:p>
            <a:endParaRPr lang="es-A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3"/>
            <a:ext cx="2929838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761" y="9443663"/>
            <a:ext cx="2929838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FE553D-CC99-4880-93AD-96442A4472B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53552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8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8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6C93E-CFDC-47A7-A274-47D1D97AE488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8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8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4ABA9-E229-41E2-83B0-6573550351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03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4ABA9-E229-41E2-83B0-6573550351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439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4ABA9-E229-41E2-83B0-6573550351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061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4C88-AF2E-4FDB-93C7-A6104DE04BA8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6D8-F3A9-4C83-A800-44D5FDFBEF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2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4C88-AF2E-4FDB-93C7-A6104DE04BA8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6D8-F3A9-4C83-A800-44D5FDFBEF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81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4C88-AF2E-4FDB-93C7-A6104DE04BA8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6D8-F3A9-4C83-A800-44D5FDFBEF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7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4C88-AF2E-4FDB-93C7-A6104DE04BA8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6D8-F3A9-4C83-A800-44D5FDFBEF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9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4C88-AF2E-4FDB-93C7-A6104DE04BA8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6D8-F3A9-4C83-A800-44D5FDFBEF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0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4C88-AF2E-4FDB-93C7-A6104DE04BA8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6D8-F3A9-4C83-A800-44D5FDFBEF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045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4C88-AF2E-4FDB-93C7-A6104DE04BA8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6D8-F3A9-4C83-A800-44D5FDFBEF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872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4C88-AF2E-4FDB-93C7-A6104DE04BA8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6D8-F3A9-4C83-A800-44D5FDFBEF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4C88-AF2E-4FDB-93C7-A6104DE04BA8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6D8-F3A9-4C83-A800-44D5FDFBEF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7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4C88-AF2E-4FDB-93C7-A6104DE04BA8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6D8-F3A9-4C83-A800-44D5FDFBEF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408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4C88-AF2E-4FDB-93C7-A6104DE04BA8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6D8-F3A9-4C83-A800-44D5FDFBEF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94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E4C88-AF2E-4FDB-93C7-A6104DE04BA8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9F6D8-F3A9-4C83-A800-44D5FDFBEF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9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33282" y="44624"/>
            <a:ext cx="450224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Organización Concierto Maná 2016</a:t>
            </a:r>
            <a:endParaRPr 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496" y="908720"/>
            <a:ext cx="1440000" cy="54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Ventas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15302" y="908720"/>
            <a:ext cx="14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Pruebas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62098" y="908720"/>
            <a:ext cx="1440000" cy="54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Shows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68504" y="908720"/>
            <a:ext cx="1440000" cy="540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Administrativa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41904" y="908720"/>
            <a:ext cx="1440000" cy="54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Escenario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88700" y="908720"/>
            <a:ext cx="1440000" cy="540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Estadio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740718" y="738021"/>
            <a:ext cx="7244140" cy="128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79512" y="1582356"/>
            <a:ext cx="1080000" cy="54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Puntos de Ventas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79512" y="2211354"/>
            <a:ext cx="1080000" cy="54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Venta de Tickets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79512" y="4098348"/>
            <a:ext cx="1080000" cy="54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Publicidad Concierto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848504" y="1512492"/>
            <a:ext cx="1080000" cy="504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Contratos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028504" y="2836786"/>
            <a:ext cx="1080000" cy="504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Contratos Artistas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028504" y="3426933"/>
            <a:ext cx="1080000" cy="504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Contrato Estadio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848504" y="4751227"/>
            <a:ext cx="1260000" cy="540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Resolución de </a:t>
            </a:r>
            <a:r>
              <a:rPr lang="es-ES_tradnl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</a:t>
            </a:r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Legales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028504" y="5377374"/>
            <a:ext cx="1080000" cy="30356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AFIP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029025" y="5784913"/>
            <a:ext cx="1080000" cy="2697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SADAIC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80835" y="2840352"/>
            <a:ext cx="1116000" cy="54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Promociones de Tickets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028504" y="2102639"/>
            <a:ext cx="1080000" cy="64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Empleo de Empresa Seguridad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80835" y="3469350"/>
            <a:ext cx="1080000" cy="54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Emisión de Tickets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312008" y="1532748"/>
            <a:ext cx="1332000" cy="67860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Establecimiento de accesos y egresos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311840" y="2309126"/>
            <a:ext cx="1080000" cy="540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</a:t>
            </a:r>
          </a:p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Sectores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636016" y="5253275"/>
            <a:ext cx="1584056" cy="47949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Definición de Plan Evacuación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300236" y="3985278"/>
            <a:ext cx="1415779" cy="48548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Sistema Eléctrico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283786" y="4615544"/>
            <a:ext cx="1404007" cy="540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la Seguridad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794036" y="1538106"/>
            <a:ext cx="1080000" cy="6903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Manejo del </a:t>
            </a:r>
          </a:p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Sonido del Show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26681" y="2163187"/>
            <a:ext cx="1080000" cy="4901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Manejo de la Pirotecnia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775924" y="2408275"/>
            <a:ext cx="1198928" cy="7156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Manejo de la Iluminación del Show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812489" y="3276043"/>
            <a:ext cx="1188000" cy="37774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Performances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492526" y="2939439"/>
            <a:ext cx="1223490" cy="47094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Manejo de Sector Prensa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296608" y="1572123"/>
            <a:ext cx="1188000" cy="5202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Escenografía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505448" y="3478531"/>
            <a:ext cx="1210568" cy="39567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Manejo de VIP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960138" y="1582356"/>
            <a:ext cx="108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Verificación de Sonido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960138" y="2260041"/>
            <a:ext cx="108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Verificación de Luces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979628" y="3705592"/>
            <a:ext cx="108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Ensayo</a:t>
            </a:r>
          </a:p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Gral.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979628" y="4383277"/>
            <a:ext cx="108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Simulacro Seguridad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285340" y="2840352"/>
            <a:ext cx="1152000" cy="54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Organización del Foso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7848504" y="6165305"/>
            <a:ext cx="1188000" cy="6443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Alojamiento compañía artística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8028504" y="4017080"/>
            <a:ext cx="1080000" cy="64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Empleo Empresa Limpieza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179512" y="5985344"/>
            <a:ext cx="1080000" cy="54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Invitaciones VIP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6285340" y="3573016"/>
            <a:ext cx="1080000" cy="54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Manejo de Camarines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2" name="Straight Connector 261"/>
          <p:cNvCxnSpPr/>
          <p:nvPr/>
        </p:nvCxnSpPr>
        <p:spPr>
          <a:xfrm flipH="1">
            <a:off x="4448858" y="476672"/>
            <a:ext cx="1" cy="27420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395536" y="4727346"/>
            <a:ext cx="1080000" cy="54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Publicidad en TV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395536" y="5356344"/>
            <a:ext cx="1080000" cy="54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Publicidad en Ciudad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429356" y="4221088"/>
            <a:ext cx="1080000" cy="54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Ingreso a camarines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6429356" y="4869160"/>
            <a:ext cx="1116000" cy="54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Acondicionar Camarines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6" name="Straight Connector 115"/>
          <p:cNvCxnSpPr>
            <a:endCxn id="6" idx="0"/>
          </p:cNvCxnSpPr>
          <p:nvPr/>
        </p:nvCxnSpPr>
        <p:spPr>
          <a:xfrm>
            <a:off x="755496" y="750881"/>
            <a:ext cx="0" cy="15783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2294644" y="750881"/>
            <a:ext cx="0" cy="15783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3852008" y="738021"/>
            <a:ext cx="0" cy="15783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5345560" y="750881"/>
            <a:ext cx="0" cy="15783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861340" y="738021"/>
            <a:ext cx="0" cy="15783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7978508" y="738101"/>
            <a:ext cx="0" cy="15783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107504" y="1447840"/>
            <a:ext cx="0" cy="486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1619672" y="1448720"/>
            <a:ext cx="1438" cy="49666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H="1">
            <a:off x="3128963" y="1447840"/>
            <a:ext cx="2877" cy="50434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4816002" y="1447840"/>
            <a:ext cx="0" cy="322210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6183884" y="1447840"/>
            <a:ext cx="0" cy="241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740352" y="1447840"/>
            <a:ext cx="0" cy="514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7" idx="1"/>
          </p:cNvCxnSpPr>
          <p:nvPr/>
        </p:nvCxnSpPr>
        <p:spPr>
          <a:xfrm flipH="1">
            <a:off x="107504" y="1852356"/>
            <a:ext cx="7200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flipH="1">
            <a:off x="107504" y="2481354"/>
            <a:ext cx="7200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H="1">
            <a:off x="107504" y="4365032"/>
            <a:ext cx="7200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flipH="1">
            <a:off x="107504" y="6307840"/>
            <a:ext cx="7200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flipH="1">
            <a:off x="308827" y="3110352"/>
            <a:ext cx="7200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flipH="1">
            <a:off x="314222" y="3739350"/>
            <a:ext cx="7200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flipH="1">
            <a:off x="323528" y="5021227"/>
            <a:ext cx="7200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H="1">
            <a:off x="323528" y="5632658"/>
            <a:ext cx="7200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314002" y="2745876"/>
            <a:ext cx="0" cy="100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308827" y="4639882"/>
            <a:ext cx="0" cy="100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H="1">
            <a:off x="1626751" y="1720371"/>
            <a:ext cx="1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flipH="1">
            <a:off x="1595924" y="2692208"/>
            <a:ext cx="1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50" idx="1"/>
          </p:cNvCxnSpPr>
          <p:nvPr/>
        </p:nvCxnSpPr>
        <p:spPr>
          <a:xfrm flipH="1">
            <a:off x="1632934" y="3464915"/>
            <a:ext cx="17955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H="1">
            <a:off x="6444018" y="2504031"/>
            <a:ext cx="7200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6454673" y="2102639"/>
            <a:ext cx="0" cy="4013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flipH="1">
            <a:off x="3131840" y="1843180"/>
            <a:ext cx="1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H="1">
            <a:off x="3087486" y="2427351"/>
            <a:ext cx="1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 flipH="1">
            <a:off x="3131840" y="4228022"/>
            <a:ext cx="1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>
            <a:stCxn id="45" idx="1"/>
          </p:cNvCxnSpPr>
          <p:nvPr/>
        </p:nvCxnSpPr>
        <p:spPr>
          <a:xfrm flipH="1">
            <a:off x="3125490" y="4885544"/>
            <a:ext cx="15829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flipH="1">
            <a:off x="4816002" y="1844162"/>
            <a:ext cx="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H="1">
            <a:off x="4816002" y="2530041"/>
            <a:ext cx="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H="1">
            <a:off x="4825066" y="3975592"/>
            <a:ext cx="16305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H="1">
            <a:off x="4825066" y="4669949"/>
            <a:ext cx="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H="1">
            <a:off x="6188608" y="1772816"/>
            <a:ext cx="10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flipH="1">
            <a:off x="6188608" y="3194944"/>
            <a:ext cx="10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flipH="1">
            <a:off x="6176264" y="3850636"/>
            <a:ext cx="10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3382130" y="2862138"/>
            <a:ext cx="0" cy="7947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3525620" y="5167446"/>
            <a:ext cx="0" cy="43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 flipH="1">
            <a:off x="3382130" y="3259776"/>
            <a:ext cx="10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flipH="1">
            <a:off x="3384526" y="3656874"/>
            <a:ext cx="10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flipH="1">
            <a:off x="3520858" y="5584508"/>
            <a:ext cx="10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flipH="1">
            <a:off x="6321356" y="4509120"/>
            <a:ext cx="10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6329140" y="4113344"/>
            <a:ext cx="0" cy="104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flipH="1">
            <a:off x="6321356" y="5146851"/>
            <a:ext cx="10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flipH="1">
            <a:off x="7740352" y="1772816"/>
            <a:ext cx="10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flipH="1">
            <a:off x="7740352" y="5025227"/>
            <a:ext cx="10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flipH="1">
            <a:off x="7733209" y="6583066"/>
            <a:ext cx="10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7909768" y="5280046"/>
            <a:ext cx="7934" cy="66706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7897068" y="2014240"/>
            <a:ext cx="0" cy="2376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flipH="1">
            <a:off x="7893892" y="2420888"/>
            <a:ext cx="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flipH="1">
            <a:off x="7884504" y="3068960"/>
            <a:ext cx="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H="1">
            <a:off x="7893892" y="3672612"/>
            <a:ext cx="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 flipH="1">
            <a:off x="7884504" y="4383277"/>
            <a:ext cx="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flipH="1">
            <a:off x="7917702" y="5582030"/>
            <a:ext cx="10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flipH="1">
            <a:off x="7910289" y="5947115"/>
            <a:ext cx="10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1716751" y="3964840"/>
            <a:ext cx="1199273" cy="850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Caracteri-zación</a:t>
            </a:r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Escenográfica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1934611" y="4941168"/>
            <a:ext cx="1060801" cy="39754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Vestuario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1934611" y="5403549"/>
            <a:ext cx="1060801" cy="2773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Maquillaje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1922233" y="5757839"/>
            <a:ext cx="1060801" cy="29684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Peinado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0" name="Straight Connector 129"/>
          <p:cNvCxnSpPr/>
          <p:nvPr/>
        </p:nvCxnSpPr>
        <p:spPr>
          <a:xfrm>
            <a:off x="1794036" y="4815640"/>
            <a:ext cx="0" cy="107699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H="1">
            <a:off x="1800156" y="5134320"/>
            <a:ext cx="139414" cy="15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H="1" flipV="1">
            <a:off x="1800491" y="5548681"/>
            <a:ext cx="141625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H="1" flipV="1">
            <a:off x="1796423" y="7605599"/>
            <a:ext cx="141625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H="1">
            <a:off x="1794036" y="5892637"/>
            <a:ext cx="1243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stCxn id="111" idx="1"/>
          </p:cNvCxnSpPr>
          <p:nvPr/>
        </p:nvCxnSpPr>
        <p:spPr>
          <a:xfrm flipH="1">
            <a:off x="1618644" y="4390240"/>
            <a:ext cx="9810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Rectangle 160"/>
          <p:cNvSpPr/>
          <p:nvPr/>
        </p:nvSpPr>
        <p:spPr>
          <a:xfrm>
            <a:off x="1747516" y="6201177"/>
            <a:ext cx="1239581" cy="4283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Preparación Vocal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6" name="Straight Connector 165"/>
          <p:cNvCxnSpPr/>
          <p:nvPr/>
        </p:nvCxnSpPr>
        <p:spPr>
          <a:xfrm flipH="1">
            <a:off x="1618644" y="6415347"/>
            <a:ext cx="11349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176"/>
          <p:cNvSpPr/>
          <p:nvPr/>
        </p:nvSpPr>
        <p:spPr>
          <a:xfrm>
            <a:off x="3273925" y="6342282"/>
            <a:ext cx="1581615" cy="28723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Sonido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3266330" y="5881225"/>
            <a:ext cx="2079229" cy="37411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</a:t>
            </a:r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Iluminación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7" name="Straight Connector 186"/>
          <p:cNvCxnSpPr/>
          <p:nvPr/>
        </p:nvCxnSpPr>
        <p:spPr>
          <a:xfrm flipH="1" flipV="1">
            <a:off x="3131840" y="6032679"/>
            <a:ext cx="130198" cy="12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H="1">
            <a:off x="3131840" y="6485899"/>
            <a:ext cx="15194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Rectangle 209"/>
          <p:cNvSpPr/>
          <p:nvPr/>
        </p:nvSpPr>
        <p:spPr>
          <a:xfrm>
            <a:off x="4979628" y="2891976"/>
            <a:ext cx="1080000" cy="68103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/>
          <a:p>
            <a:pPr algn="ctr"/>
            <a:r>
              <a:rPr lang="es-ES_tradn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Verificación de la Pirotecnia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13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930568" y="979091"/>
            <a:ext cx="2577536" cy="1512622"/>
          </a:xfrm>
          <a:prstGeom prst="ellipse">
            <a:avLst/>
          </a:prstGeom>
          <a:solidFill>
            <a:schemeClr val="accent6">
              <a:lumMod val="60000"/>
              <a:lumOff val="40000"/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266313" y="3759416"/>
            <a:ext cx="3744416" cy="2934016"/>
          </a:xfrm>
          <a:prstGeom prst="ellipse">
            <a:avLst/>
          </a:prstGeom>
          <a:solidFill>
            <a:schemeClr val="accent4">
              <a:lumMod val="60000"/>
              <a:lumOff val="4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197357" y="4274088"/>
            <a:ext cx="3878699" cy="2419344"/>
          </a:xfrm>
          <a:prstGeom prst="ellipse">
            <a:avLst/>
          </a:prstGeom>
          <a:solidFill>
            <a:schemeClr val="accent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49038" y="1660078"/>
            <a:ext cx="2885964" cy="2213353"/>
          </a:xfrm>
          <a:prstGeom prst="ellipse">
            <a:avLst/>
          </a:prstGeom>
          <a:solidFill>
            <a:srgbClr val="92D05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03237" y="352386"/>
            <a:ext cx="2698166" cy="2228082"/>
          </a:xfrm>
          <a:prstGeom prst="ellipse">
            <a:avLst/>
          </a:prstGeom>
          <a:solidFill>
            <a:srgbClr val="FFC000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63658" y="4065634"/>
            <a:ext cx="1440000" cy="74604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 Marketing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53187" y="2042825"/>
            <a:ext cx="1728000" cy="55348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Administración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68144" y="3660513"/>
            <a:ext cx="1440000" cy="55348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Equipos Técnicos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6988" y="1737561"/>
            <a:ext cx="1440000" cy="57285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 Seguridad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462702" y="1421860"/>
            <a:ext cx="1440000" cy="47643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Contable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596336" y="760222"/>
            <a:ext cx="1100658" cy="54958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Legales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7361403" y="5199366"/>
            <a:ext cx="1440000" cy="4764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Electricistas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274521" y="4392789"/>
            <a:ext cx="2329926" cy="5795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Equipo de Asistencia </a:t>
            </a:r>
            <a:r>
              <a:rPr lang="es-ES_tradnl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Escenográfica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1490568" y="5060639"/>
            <a:ext cx="1440000" cy="72782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s-ES_tradnl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 Publicidad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2267745" y="6021288"/>
            <a:ext cx="1440000" cy="4988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s-ES_tradnl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 Ventas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3198184" y="4897300"/>
            <a:ext cx="1440000" cy="98736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 Relaciones Públicas 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464940" y="2432743"/>
            <a:ext cx="1440000" cy="43287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Vigiladores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971600" y="3048921"/>
            <a:ext cx="1440000" cy="43724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5652120" y="5077109"/>
            <a:ext cx="1224136" cy="55348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Sonidistas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6462701" y="5812869"/>
            <a:ext cx="1539819" cy="55348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Iluminadores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3868" y="298558"/>
            <a:ext cx="61478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/>
              <a:t>WBS con enfoque organizacional: preparación</a:t>
            </a:r>
            <a:endParaRPr lang="en-US" sz="2400" b="1" dirty="0"/>
          </a:p>
        </p:txBody>
      </p:sp>
      <p:sp>
        <p:nvSpPr>
          <p:cNvPr id="3" name="Oval 2"/>
          <p:cNvSpPr/>
          <p:nvPr/>
        </p:nvSpPr>
        <p:spPr>
          <a:xfrm>
            <a:off x="3547120" y="2712312"/>
            <a:ext cx="2304256" cy="116111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Organizar Concierto Maná 2016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252736" y="938137"/>
            <a:ext cx="1038521" cy="5282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Artistas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95703" y="1666111"/>
            <a:ext cx="1041896" cy="49537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Artístico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499991" y="1478122"/>
            <a:ext cx="790945" cy="36391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Maná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189957" y="637829"/>
            <a:ext cx="1100658" cy="54958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Logística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61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0172" y="1052737"/>
            <a:ext cx="5616624" cy="4248472"/>
          </a:xfrm>
          <a:prstGeom prst="rect">
            <a:avLst/>
          </a:prstGeom>
          <a:solidFill>
            <a:schemeClr val="accent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83264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ES_tradnl" sz="192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s-ES_tradnl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Organizar Concierto Maná</a:t>
            </a:r>
          </a:p>
          <a:p>
            <a:pPr marL="0" indent="0">
              <a:buNone/>
            </a:pPr>
            <a:r>
              <a:rPr lang="es-ES_trad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1.1. Empresa de Marketing</a:t>
            </a:r>
          </a:p>
          <a:p>
            <a:pPr marL="0" indent="0">
              <a:buNone/>
            </a:pPr>
            <a:r>
              <a:rPr lang="es-ES_trad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1.1.1. Área Publicidad</a:t>
            </a:r>
          </a:p>
          <a:p>
            <a:pPr marL="0" indent="0">
              <a:buNone/>
            </a:pPr>
            <a:r>
              <a:rPr lang="es-ES_trad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1.1.1.1. Publicitar en TV</a:t>
            </a:r>
          </a:p>
          <a:p>
            <a:pPr marL="0" indent="0">
              <a:buNone/>
            </a:pPr>
            <a:r>
              <a:rPr lang="es-ES_trad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1.1.1.2. Publicitar en Ciudad</a:t>
            </a:r>
          </a:p>
          <a:p>
            <a:pPr marL="0" indent="0">
              <a:buNone/>
            </a:pPr>
            <a:r>
              <a:rPr lang="es-ES_trad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1.1.2. </a:t>
            </a:r>
            <a:r>
              <a:rPr lang="es-ES_tradnl" sz="9600" dirty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s-ES_trad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rea Ventas</a:t>
            </a:r>
          </a:p>
          <a:p>
            <a:pPr marL="0" indent="0">
              <a:buNone/>
            </a:pPr>
            <a:r>
              <a:rPr lang="es-ES_trad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1.1.2.1. Puntos de Venta</a:t>
            </a:r>
          </a:p>
          <a:p>
            <a:pPr marL="0" indent="0">
              <a:buNone/>
            </a:pPr>
            <a:r>
              <a:rPr lang="es-ES_trad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1.1.2.2. Venta de Tickets</a:t>
            </a:r>
          </a:p>
          <a:p>
            <a:pPr marL="0" indent="0">
              <a:buNone/>
            </a:pPr>
            <a:r>
              <a:rPr lang="es-ES_trad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1.1.2.2.1. Promociones de Tickets</a:t>
            </a:r>
          </a:p>
          <a:p>
            <a:pPr marL="0" indent="0">
              <a:buNone/>
            </a:pPr>
            <a:r>
              <a:rPr lang="es-ES_trad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1.1.2.2.2. Emisión de Tickets</a:t>
            </a:r>
          </a:p>
          <a:p>
            <a:pPr marL="0" indent="0">
              <a:buNone/>
            </a:pPr>
            <a:r>
              <a:rPr lang="es-ES_trad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1.1.3. </a:t>
            </a:r>
            <a:r>
              <a:rPr lang="es-ES_tradnl" sz="9600" dirty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s-ES_trad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rea de Relaciones Públicas</a:t>
            </a:r>
          </a:p>
          <a:p>
            <a:pPr marL="0" indent="0">
              <a:buNone/>
            </a:pPr>
            <a:r>
              <a:rPr lang="es-ES_trad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1.1.3.1. Invitaciones VIP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25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5208" y="116632"/>
            <a:ext cx="6264696" cy="5256584"/>
          </a:xfrm>
          <a:prstGeom prst="rect">
            <a:avLst/>
          </a:prstGeom>
          <a:solidFill>
            <a:schemeClr val="accent6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6632"/>
            <a:ext cx="8229600" cy="38884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2400" dirty="0">
                <a:latin typeface="Arial" panose="020B0604020202020204" pitchFamily="34" charset="0"/>
                <a:cs typeface="Arial" panose="020B0604020202020204" pitchFamily="34" charset="0"/>
              </a:rPr>
              <a:t>1.2. </a:t>
            </a: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Artistas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1.2.1. Maná</a:t>
            </a:r>
            <a:endParaRPr lang="es-ES_trad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1.2.1.1. Ensayo General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1.2.1.3. Performances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1.2.2. Staff Artístico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1.2.2.1. Preparadores Vocales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1.2.2.1.1. Preparación Vocal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1.2.2.2. Equipo de </a:t>
            </a:r>
            <a:r>
              <a:rPr lang="es-ES_tradnl" sz="2400" dirty="0">
                <a:latin typeface="Arial" panose="020B0604020202020204" pitchFamily="34" charset="0"/>
                <a:cs typeface="Arial" panose="020B0604020202020204" pitchFamily="34" charset="0"/>
              </a:rPr>
              <a:t>Caracterización</a:t>
            </a:r>
            <a:endParaRPr lang="es-ES_tradn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1.2.2.2.1. Manejo del Vestuario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1.2.2.2.2. Maquillaje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1.2.2.2.3. Peinado</a:t>
            </a:r>
          </a:p>
        </p:txBody>
      </p:sp>
    </p:spTree>
    <p:extLst>
      <p:ext uri="{BB962C8B-B14F-4D97-AF65-F5344CB8AC3E}">
        <p14:creationId xmlns:p14="http://schemas.microsoft.com/office/powerpoint/2010/main" val="302729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16633"/>
            <a:ext cx="6552728" cy="6624736"/>
          </a:xfrm>
          <a:prstGeom prst="rect">
            <a:avLst/>
          </a:prstGeom>
          <a:solidFill>
            <a:schemeClr val="accent4">
              <a:lumMod val="60000"/>
              <a:lumOff val="40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8575"/>
            <a:ext cx="8229600" cy="668279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s-ES_trad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1.3. Equipo Técnicos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1.3.1. Electricistas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1.3.1.1. Gestión del Sistema Eléctrico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1.3.2. Sonidistas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1.3.2.1. Gestión de Sonido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1.3.2.2. </a:t>
            </a:r>
            <a:r>
              <a:rPr lang="es-ES_tradnl" sz="2300" dirty="0">
                <a:latin typeface="Arial" panose="020B0604020202020204" pitchFamily="34" charset="0"/>
                <a:cs typeface="Arial" panose="020B0604020202020204" pitchFamily="34" charset="0"/>
              </a:rPr>
              <a:t>Manejo del </a:t>
            </a:r>
            <a:r>
              <a:rPr lang="es-ES_trad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Sonido </a:t>
            </a:r>
            <a:r>
              <a:rPr lang="es-ES_tradnl" sz="2300" dirty="0">
                <a:latin typeface="Arial" panose="020B0604020202020204" pitchFamily="34" charset="0"/>
                <a:cs typeface="Arial" panose="020B0604020202020204" pitchFamily="34" charset="0"/>
              </a:rPr>
              <a:t>del Show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_trad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1.3.2.3. </a:t>
            </a:r>
            <a:r>
              <a:rPr lang="es-ES_tradnl" sz="2300" dirty="0">
                <a:latin typeface="Arial" panose="020B0604020202020204" pitchFamily="34" charset="0"/>
                <a:cs typeface="Arial" panose="020B0604020202020204" pitchFamily="34" charset="0"/>
              </a:rPr>
              <a:t>Verificación de Sonido</a:t>
            </a:r>
            <a:endParaRPr lang="es-ES_tradnl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_trad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1.3.3. Iluminadores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1.3.3.1. Gestión de Iluminación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1.3.3.2</a:t>
            </a:r>
            <a:r>
              <a:rPr lang="es-ES_tradnl" sz="2300" dirty="0">
                <a:latin typeface="Arial" panose="020B0604020202020204" pitchFamily="34" charset="0"/>
                <a:cs typeface="Arial" panose="020B0604020202020204" pitchFamily="34" charset="0"/>
              </a:rPr>
              <a:t>. Manejo </a:t>
            </a:r>
            <a:r>
              <a:rPr lang="es-ES_trad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de la Iluminación del </a:t>
            </a:r>
            <a:r>
              <a:rPr lang="es-ES_tradnl" sz="2300" dirty="0">
                <a:latin typeface="Arial" panose="020B0604020202020204" pitchFamily="34" charset="0"/>
                <a:cs typeface="Arial" panose="020B0604020202020204" pitchFamily="34" charset="0"/>
              </a:rPr>
              <a:t>Show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1.3.3.3. Verificación de Luces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1.3.4. </a:t>
            </a:r>
            <a:r>
              <a:rPr lang="es-ES_tradnl" sz="2300" dirty="0">
                <a:latin typeface="Arial" panose="020B0604020202020204" pitchFamily="34" charset="0"/>
                <a:cs typeface="Arial" panose="020B0604020202020204" pitchFamily="34" charset="0"/>
              </a:rPr>
              <a:t>Equipo de Asistencia </a:t>
            </a:r>
            <a:r>
              <a:rPr lang="es-ES_trad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Escenográfica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1.3.4.1. Escenógrafos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1.3.4.1. 1. Manejo de la Pirotecnia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1.3.4.1. 2. Verificación de la Pirotecnia</a:t>
            </a:r>
          </a:p>
          <a:p>
            <a:pPr marL="0" indent="0">
              <a:buNone/>
            </a:pPr>
            <a:r>
              <a:rPr lang="es-ES_trad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1.3.4.2.  Auxiliares de Teatro</a:t>
            </a:r>
          </a:p>
          <a:p>
            <a:pPr marL="0" indent="0">
              <a:buNone/>
            </a:pPr>
            <a:r>
              <a:rPr lang="es-ES_trad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1.3.4.2.1. </a:t>
            </a:r>
            <a:r>
              <a:rPr lang="es-ES_tradnl" sz="2300" dirty="0">
                <a:latin typeface="Arial" panose="020B0604020202020204" pitchFamily="34" charset="0"/>
                <a:cs typeface="Arial" panose="020B0604020202020204" pitchFamily="34" charset="0"/>
              </a:rPr>
              <a:t>Preparación Camarines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1.3.4.2.2</a:t>
            </a:r>
            <a:r>
              <a:rPr lang="es-ES_tradnl" sz="2300" dirty="0">
                <a:latin typeface="Arial" panose="020B0604020202020204" pitchFamily="34" charset="0"/>
                <a:cs typeface="Arial" panose="020B0604020202020204" pitchFamily="34" charset="0"/>
              </a:rPr>
              <a:t>. Organización del Foso</a:t>
            </a:r>
          </a:p>
          <a:p>
            <a:pPr marL="0" indent="0">
              <a:spcBef>
                <a:spcPts val="0"/>
              </a:spcBef>
              <a:buNone/>
            </a:pPr>
            <a:endParaRPr lang="es-ES_tradn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3036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260648"/>
            <a:ext cx="5616624" cy="4392488"/>
          </a:xfrm>
          <a:prstGeom prst="rect">
            <a:avLst/>
          </a:prstGeom>
          <a:solidFill>
            <a:srgbClr val="FFFF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1.4. Administración Local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1.4.1. Sector Contable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1.4.1.1. Empleos para el concierto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1.4.1.1.1. Empleo Empresa Seguridad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1.4.1.1.2. Empleo Empresa Limpieza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1.4.1.2. Contratos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1.4.1.2.1. Contratos Artistas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1.4.1.2.2. Contrato Estadio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1.4.2. Sector Legales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1.4.2.1. SADAIC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1.4.2.2. AFIP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1.4.3. Sector de Logística 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1.4.3.1. Alojamiento compañía artística</a:t>
            </a:r>
            <a:endParaRPr lang="es-ES_tradnl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1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260648"/>
            <a:ext cx="6768752" cy="4392488"/>
          </a:xfrm>
          <a:prstGeom prst="rect">
            <a:avLst/>
          </a:prstGeom>
          <a:solidFill>
            <a:srgbClr val="92D05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1.5. Empresa de Seguridad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1.5.1. Sector </a:t>
            </a:r>
            <a:r>
              <a:rPr lang="es-ES_tradnl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endParaRPr lang="es-ES_tradn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1.5.1.1. Establecimiento de Accesos y Egresos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1.5.1.2. Definición de Plan de Evacuación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1.5.2. </a:t>
            </a:r>
            <a:r>
              <a:rPr lang="es-ES_tradnl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Vigiladores</a:t>
            </a:r>
            <a:endParaRPr lang="es-ES_tradn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1.5.2.1. Gestión de Sectores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1.5.2.1.1. Manejo del Sector Prensa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1.5.2.1.2. Manejo del Sector VIP</a:t>
            </a: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1.5.2.1.3. Manejo del Sector </a:t>
            </a:r>
            <a:r>
              <a:rPr lang="es-ES_tradnl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Backstage</a:t>
            </a:r>
            <a:endParaRPr lang="es-ES_tradn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1.5.2.2. Simulacro Seguridad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86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1375</TotalTime>
  <Words>482</Words>
  <Application>Microsoft Office PowerPoint</Application>
  <PresentationFormat>Presentación en pantalla (4:3)</PresentationFormat>
  <Paragraphs>142</Paragraphs>
  <Slides>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Cchesnievar</dc:creator>
  <cp:lastModifiedBy>mpg</cp:lastModifiedBy>
  <cp:revision>68</cp:revision>
  <cp:lastPrinted>2015-09-17T01:38:09Z</cp:lastPrinted>
  <dcterms:created xsi:type="dcterms:W3CDTF">2015-09-03T12:08:46Z</dcterms:created>
  <dcterms:modified xsi:type="dcterms:W3CDTF">2016-08-30T14:49:01Z</dcterms:modified>
</cp:coreProperties>
</file>